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97D36-C76E-45EB-9D85-A1B1E6D6EA3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A9071C0-0AA8-453D-BA1D-45EA67239C2F}">
      <dgm:prSet phldrT="[Metin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 smtClean="0"/>
            <a:t>Başarı</a:t>
          </a:r>
          <a:endParaRPr lang="tr-TR" dirty="0"/>
        </a:p>
      </dgm:t>
    </dgm:pt>
    <dgm:pt modelId="{CF423652-D058-4F82-A228-CB4150D0085D}" type="parTrans" cxnId="{01A3C5DD-628E-4BCC-A7F3-A67267800DB6}">
      <dgm:prSet/>
      <dgm:spPr/>
      <dgm:t>
        <a:bodyPr/>
        <a:lstStyle/>
        <a:p>
          <a:endParaRPr lang="tr-TR"/>
        </a:p>
      </dgm:t>
    </dgm:pt>
    <dgm:pt modelId="{97884BF4-ADAE-4178-ABBF-56D6CF23D67A}" type="sibTrans" cxnId="{01A3C5DD-628E-4BCC-A7F3-A67267800DB6}">
      <dgm:prSet/>
      <dgm:spPr/>
      <dgm:t>
        <a:bodyPr/>
        <a:lstStyle/>
        <a:p>
          <a:endParaRPr lang="tr-TR"/>
        </a:p>
      </dgm:t>
    </dgm:pt>
    <dgm:pt modelId="{64FA990C-C955-48A3-AA87-D588EDCD7C39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b="1" u="sng" dirty="0" smtClean="0"/>
            <a:t>Analiz</a:t>
          </a:r>
        </a:p>
        <a:p>
          <a:r>
            <a:rPr lang="tr-TR" sz="1400" dirty="0" smtClean="0"/>
            <a:t>Bilgi toplama ve işleme</a:t>
          </a:r>
          <a:endParaRPr lang="tr-TR" sz="1400" dirty="0"/>
        </a:p>
      </dgm:t>
    </dgm:pt>
    <dgm:pt modelId="{83DC8722-F0BC-4DC2-B763-80FA028F5AC5}" type="parTrans" cxnId="{9281429A-7FEC-44B7-9153-E5B024A6F5E4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B26BC741-0F4D-4880-89EA-7EB7C93FE15C}" type="sibTrans" cxnId="{9281429A-7FEC-44B7-9153-E5B024A6F5E4}">
      <dgm:prSet/>
      <dgm:spPr/>
      <dgm:t>
        <a:bodyPr/>
        <a:lstStyle/>
        <a:p>
          <a:endParaRPr lang="tr-TR"/>
        </a:p>
      </dgm:t>
    </dgm:pt>
    <dgm:pt modelId="{7647E794-E1C8-4EFE-A65C-03D7A3901156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b="1" u="sng" dirty="0" smtClean="0"/>
            <a:t>İletişim</a:t>
          </a:r>
        </a:p>
        <a:p>
          <a:r>
            <a:rPr lang="tr-TR" sz="1400" dirty="0" smtClean="0"/>
            <a:t>Pay sahiplerinin desteğini kazanma</a:t>
          </a:r>
          <a:endParaRPr lang="tr-TR" sz="1400" dirty="0"/>
        </a:p>
      </dgm:t>
    </dgm:pt>
    <dgm:pt modelId="{2EE198A0-51EE-4474-BC15-DDFDD6E83F8D}" type="parTrans" cxnId="{1F7E6187-A5CC-484B-8837-281DDF06B190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CAFC402E-9BB7-4853-8777-3B6F1D9C4711}" type="sibTrans" cxnId="{1F7E6187-A5CC-484B-8837-281DDF06B190}">
      <dgm:prSet/>
      <dgm:spPr/>
      <dgm:t>
        <a:bodyPr/>
        <a:lstStyle/>
        <a:p>
          <a:endParaRPr lang="tr-TR"/>
        </a:p>
      </dgm:t>
    </dgm:pt>
    <dgm:pt modelId="{89F41F1C-38C8-4D72-B302-F3B0CA46A206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b="1" u="sng" dirty="0" smtClean="0"/>
            <a:t>Sentez</a:t>
          </a:r>
        </a:p>
        <a:p>
          <a:r>
            <a:rPr lang="tr-TR" sz="1400" dirty="0" smtClean="0"/>
            <a:t>Orijinal bir strateji geliştirme</a:t>
          </a:r>
          <a:endParaRPr lang="tr-TR" sz="1400" dirty="0"/>
        </a:p>
      </dgm:t>
    </dgm:pt>
    <dgm:pt modelId="{74054ADD-CF5F-4731-B673-9F0EBDA6A8DC}" type="parTrans" cxnId="{B692687F-E517-4DB4-97CD-30CA638A1755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04FD085D-D25F-4388-A0D6-CAE4AD13A72C}" type="sibTrans" cxnId="{B692687F-E517-4DB4-97CD-30CA638A1755}">
      <dgm:prSet/>
      <dgm:spPr/>
      <dgm:t>
        <a:bodyPr/>
        <a:lstStyle/>
        <a:p>
          <a:endParaRPr lang="tr-TR"/>
        </a:p>
      </dgm:t>
    </dgm:pt>
    <dgm:pt modelId="{9E6B7758-1856-43AC-A712-0ACAF247F9CA}">
      <dgm:prSet phldrT="[Metin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1600" b="1" u="sng" dirty="0" smtClean="0"/>
            <a:t>Faaliyet</a:t>
          </a:r>
        </a:p>
        <a:p>
          <a:r>
            <a:rPr lang="tr-TR" sz="1400" dirty="0" smtClean="0"/>
            <a:t>Proje ve amaçların tanımlanması</a:t>
          </a:r>
          <a:endParaRPr lang="tr-TR" sz="1400" dirty="0"/>
        </a:p>
      </dgm:t>
    </dgm:pt>
    <dgm:pt modelId="{E098177C-28C2-4039-B265-AF9B707F16D4}" type="parTrans" cxnId="{5AE6F1BD-41FF-466A-B98B-7ADE54B6BB20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95C52757-5810-489E-AB4C-1544A1B29453}" type="sibTrans" cxnId="{5AE6F1BD-41FF-466A-B98B-7ADE54B6BB20}">
      <dgm:prSet/>
      <dgm:spPr/>
      <dgm:t>
        <a:bodyPr/>
        <a:lstStyle/>
        <a:p>
          <a:endParaRPr lang="tr-TR"/>
        </a:p>
      </dgm:t>
    </dgm:pt>
    <dgm:pt modelId="{F73603C5-47B6-4FC6-A769-D1C0C60C3330}" type="pres">
      <dgm:prSet presAssocID="{AB797D36-C76E-45EB-9D85-A1B1E6D6EA3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088CFE5-1AF9-4FDD-9F40-0F24A5505CF3}" type="pres">
      <dgm:prSet presAssocID="{8A9071C0-0AA8-453D-BA1D-45EA67239C2F}" presName="centerShape" presStyleLbl="node0" presStyleIdx="0" presStyleCnt="1"/>
      <dgm:spPr/>
      <dgm:t>
        <a:bodyPr/>
        <a:lstStyle/>
        <a:p>
          <a:endParaRPr lang="tr-TR"/>
        </a:p>
      </dgm:t>
    </dgm:pt>
    <dgm:pt modelId="{72B15109-03C4-460B-BC48-D62D5CE89F80}" type="pres">
      <dgm:prSet presAssocID="{83DC8722-F0BC-4DC2-B763-80FA028F5AC5}" presName="parTrans" presStyleLbl="sibTrans2D1" presStyleIdx="0" presStyleCnt="4" custAng="10800000" custScaleX="131807" custScaleY="140690"/>
      <dgm:spPr/>
      <dgm:t>
        <a:bodyPr/>
        <a:lstStyle/>
        <a:p>
          <a:endParaRPr lang="tr-TR"/>
        </a:p>
      </dgm:t>
    </dgm:pt>
    <dgm:pt modelId="{0A271304-A250-4297-A248-61EF79C1FC37}" type="pres">
      <dgm:prSet presAssocID="{83DC8722-F0BC-4DC2-B763-80FA028F5AC5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5F5633F7-485F-45E1-922E-3C5E5FFFF45A}" type="pres">
      <dgm:prSet presAssocID="{64FA990C-C955-48A3-AA87-D588EDCD7C39}" presName="node" presStyleLbl="node1" presStyleIdx="0" presStyleCnt="4" custScaleX="17538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23F06A-0F2F-46BE-8856-0019E116A60A}" type="pres">
      <dgm:prSet presAssocID="{2EE198A0-51EE-4474-BC15-DDFDD6E83F8D}" presName="parTrans" presStyleLbl="sibTrans2D1" presStyleIdx="1" presStyleCnt="4" custAng="10771326" custScaleX="156158" custScaleY="146855"/>
      <dgm:spPr/>
      <dgm:t>
        <a:bodyPr/>
        <a:lstStyle/>
        <a:p>
          <a:endParaRPr lang="tr-TR"/>
        </a:p>
      </dgm:t>
    </dgm:pt>
    <dgm:pt modelId="{9E094D4B-3702-4BC7-94DE-648F46A62297}" type="pres">
      <dgm:prSet presAssocID="{2EE198A0-51EE-4474-BC15-DDFDD6E83F8D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8D6641CD-61CC-4018-A5DB-0B804D7C0041}" type="pres">
      <dgm:prSet presAssocID="{7647E794-E1C8-4EFE-A65C-03D7A3901156}" presName="node" presStyleLbl="node1" presStyleIdx="1" presStyleCnt="4" custScaleX="151506" custScaleY="126982" custRadScaleRad="111407" custRadScaleInc="106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A30E056-E469-4221-A36A-E36FE7A67F63}" type="pres">
      <dgm:prSet presAssocID="{74054ADD-CF5F-4731-B673-9F0EBDA6A8DC}" presName="parTrans" presStyleLbl="sibTrans2D1" presStyleIdx="2" presStyleCnt="4" custAng="10800000" custScaleX="157709" custScaleY="137076"/>
      <dgm:spPr/>
      <dgm:t>
        <a:bodyPr/>
        <a:lstStyle/>
        <a:p>
          <a:endParaRPr lang="tr-TR"/>
        </a:p>
      </dgm:t>
    </dgm:pt>
    <dgm:pt modelId="{3CFECB6E-556E-4A21-A66E-822EBEEF3EB4}" type="pres">
      <dgm:prSet presAssocID="{74054ADD-CF5F-4731-B673-9F0EBDA6A8DC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BD7FE5DE-253E-492F-8153-246697E9FC49}" type="pres">
      <dgm:prSet presAssocID="{89F41F1C-38C8-4D72-B302-F3B0CA46A206}" presName="node" presStyleLbl="node1" presStyleIdx="2" presStyleCnt="4" custScaleX="16802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3CF331-5E49-4458-995E-3B2186278165}" type="pres">
      <dgm:prSet presAssocID="{E098177C-28C2-4039-B265-AF9B707F16D4}" presName="parTrans" presStyleLbl="sibTrans2D1" presStyleIdx="3" presStyleCnt="4" custAng="10827405" custScaleX="164185" custScaleY="130769"/>
      <dgm:spPr/>
      <dgm:t>
        <a:bodyPr/>
        <a:lstStyle/>
        <a:p>
          <a:endParaRPr lang="tr-TR"/>
        </a:p>
      </dgm:t>
    </dgm:pt>
    <dgm:pt modelId="{17995D84-0533-4B28-B8CC-60139D6E18E2}" type="pres">
      <dgm:prSet presAssocID="{E098177C-28C2-4039-B265-AF9B707F16D4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E2CD7D80-1519-4D37-AEBC-314A3F3E675C}" type="pres">
      <dgm:prSet presAssocID="{9E6B7758-1856-43AC-A712-0ACAF247F9CA}" presName="node" presStyleLbl="node1" presStyleIdx="3" presStyleCnt="4" custScaleX="166227" custScaleY="113493" custRadScaleRad="116635" custRadScaleInc="-10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B8AE5F3-A0FF-4CED-A606-FFBE4FF6E9A7}" type="presOf" srcId="{AB797D36-C76E-45EB-9D85-A1B1E6D6EA36}" destId="{F73603C5-47B6-4FC6-A769-D1C0C60C3330}" srcOrd="0" destOrd="0" presId="urn:microsoft.com/office/officeart/2005/8/layout/radial5"/>
    <dgm:cxn modelId="{BD739038-911D-4772-8048-6C5E6F9D84BA}" type="presOf" srcId="{83DC8722-F0BC-4DC2-B763-80FA028F5AC5}" destId="{0A271304-A250-4297-A248-61EF79C1FC37}" srcOrd="1" destOrd="0" presId="urn:microsoft.com/office/officeart/2005/8/layout/radial5"/>
    <dgm:cxn modelId="{BCD88E9E-4B8C-4493-B85F-A288A0A9BC55}" type="presOf" srcId="{64FA990C-C955-48A3-AA87-D588EDCD7C39}" destId="{5F5633F7-485F-45E1-922E-3C5E5FFFF45A}" srcOrd="0" destOrd="0" presId="urn:microsoft.com/office/officeart/2005/8/layout/radial5"/>
    <dgm:cxn modelId="{6F1D1184-CAB7-4CA3-9EA6-2926470A174B}" type="presOf" srcId="{9E6B7758-1856-43AC-A712-0ACAF247F9CA}" destId="{E2CD7D80-1519-4D37-AEBC-314A3F3E675C}" srcOrd="0" destOrd="0" presId="urn:microsoft.com/office/officeart/2005/8/layout/radial5"/>
    <dgm:cxn modelId="{9281429A-7FEC-44B7-9153-E5B024A6F5E4}" srcId="{8A9071C0-0AA8-453D-BA1D-45EA67239C2F}" destId="{64FA990C-C955-48A3-AA87-D588EDCD7C39}" srcOrd="0" destOrd="0" parTransId="{83DC8722-F0BC-4DC2-B763-80FA028F5AC5}" sibTransId="{B26BC741-0F4D-4880-89EA-7EB7C93FE15C}"/>
    <dgm:cxn modelId="{44433994-6411-43C0-A71C-4586C6D795FC}" type="presOf" srcId="{89F41F1C-38C8-4D72-B302-F3B0CA46A206}" destId="{BD7FE5DE-253E-492F-8153-246697E9FC49}" srcOrd="0" destOrd="0" presId="urn:microsoft.com/office/officeart/2005/8/layout/radial5"/>
    <dgm:cxn modelId="{BBA0A682-B4AC-42C6-BC05-9C8CD04254F3}" type="presOf" srcId="{2EE198A0-51EE-4474-BC15-DDFDD6E83F8D}" destId="{9E094D4B-3702-4BC7-94DE-648F46A62297}" srcOrd="1" destOrd="0" presId="urn:microsoft.com/office/officeart/2005/8/layout/radial5"/>
    <dgm:cxn modelId="{F9C84EF9-503E-4E08-8DE1-C2DD50F2558D}" type="presOf" srcId="{E098177C-28C2-4039-B265-AF9B707F16D4}" destId="{17995D84-0533-4B28-B8CC-60139D6E18E2}" srcOrd="1" destOrd="0" presId="urn:microsoft.com/office/officeart/2005/8/layout/radial5"/>
    <dgm:cxn modelId="{7671623F-F2E7-466E-9065-A6983EC65070}" type="presOf" srcId="{2EE198A0-51EE-4474-BC15-DDFDD6E83F8D}" destId="{4623F06A-0F2F-46BE-8856-0019E116A60A}" srcOrd="0" destOrd="0" presId="urn:microsoft.com/office/officeart/2005/8/layout/radial5"/>
    <dgm:cxn modelId="{647C3E41-2E86-4FD9-9890-345AC697DADD}" type="presOf" srcId="{74054ADD-CF5F-4731-B673-9F0EBDA6A8DC}" destId="{3CFECB6E-556E-4A21-A66E-822EBEEF3EB4}" srcOrd="1" destOrd="0" presId="urn:microsoft.com/office/officeart/2005/8/layout/radial5"/>
    <dgm:cxn modelId="{1F7E6187-A5CC-484B-8837-281DDF06B190}" srcId="{8A9071C0-0AA8-453D-BA1D-45EA67239C2F}" destId="{7647E794-E1C8-4EFE-A65C-03D7A3901156}" srcOrd="1" destOrd="0" parTransId="{2EE198A0-51EE-4474-BC15-DDFDD6E83F8D}" sibTransId="{CAFC402E-9BB7-4853-8777-3B6F1D9C4711}"/>
    <dgm:cxn modelId="{FE4CCB0B-EAA8-4266-8B44-77178E321791}" type="presOf" srcId="{7647E794-E1C8-4EFE-A65C-03D7A3901156}" destId="{8D6641CD-61CC-4018-A5DB-0B804D7C0041}" srcOrd="0" destOrd="0" presId="urn:microsoft.com/office/officeart/2005/8/layout/radial5"/>
    <dgm:cxn modelId="{5AE6F1BD-41FF-466A-B98B-7ADE54B6BB20}" srcId="{8A9071C0-0AA8-453D-BA1D-45EA67239C2F}" destId="{9E6B7758-1856-43AC-A712-0ACAF247F9CA}" srcOrd="3" destOrd="0" parTransId="{E098177C-28C2-4039-B265-AF9B707F16D4}" sibTransId="{95C52757-5810-489E-AB4C-1544A1B29453}"/>
    <dgm:cxn modelId="{B692687F-E517-4DB4-97CD-30CA638A1755}" srcId="{8A9071C0-0AA8-453D-BA1D-45EA67239C2F}" destId="{89F41F1C-38C8-4D72-B302-F3B0CA46A206}" srcOrd="2" destOrd="0" parTransId="{74054ADD-CF5F-4731-B673-9F0EBDA6A8DC}" sibTransId="{04FD085D-D25F-4388-A0D6-CAE4AD13A72C}"/>
    <dgm:cxn modelId="{B78D6BF8-3835-4A31-87C7-AA68B7EE94CC}" type="presOf" srcId="{74054ADD-CF5F-4731-B673-9F0EBDA6A8DC}" destId="{8A30E056-E469-4221-A36A-E36FE7A67F63}" srcOrd="0" destOrd="0" presId="urn:microsoft.com/office/officeart/2005/8/layout/radial5"/>
    <dgm:cxn modelId="{B6911B6D-1461-47C9-982E-9517453ADDD6}" type="presOf" srcId="{8A9071C0-0AA8-453D-BA1D-45EA67239C2F}" destId="{6088CFE5-1AF9-4FDD-9F40-0F24A5505CF3}" srcOrd="0" destOrd="0" presId="urn:microsoft.com/office/officeart/2005/8/layout/radial5"/>
    <dgm:cxn modelId="{B2CD8F45-E3E8-4EBF-9D16-82206A9E2F8C}" type="presOf" srcId="{E098177C-28C2-4039-B265-AF9B707F16D4}" destId="{DD3CF331-5E49-4458-995E-3B2186278165}" srcOrd="0" destOrd="0" presId="urn:microsoft.com/office/officeart/2005/8/layout/radial5"/>
    <dgm:cxn modelId="{01A3C5DD-628E-4BCC-A7F3-A67267800DB6}" srcId="{AB797D36-C76E-45EB-9D85-A1B1E6D6EA36}" destId="{8A9071C0-0AA8-453D-BA1D-45EA67239C2F}" srcOrd="0" destOrd="0" parTransId="{CF423652-D058-4F82-A228-CB4150D0085D}" sibTransId="{97884BF4-ADAE-4178-ABBF-56D6CF23D67A}"/>
    <dgm:cxn modelId="{36CC2C2F-BBC0-4007-8684-4382D0979EFD}" type="presOf" srcId="{83DC8722-F0BC-4DC2-B763-80FA028F5AC5}" destId="{72B15109-03C4-460B-BC48-D62D5CE89F80}" srcOrd="0" destOrd="0" presId="urn:microsoft.com/office/officeart/2005/8/layout/radial5"/>
    <dgm:cxn modelId="{F3A63EE2-8385-497A-8F22-17B557469B61}" type="presParOf" srcId="{F73603C5-47B6-4FC6-A769-D1C0C60C3330}" destId="{6088CFE5-1AF9-4FDD-9F40-0F24A5505CF3}" srcOrd="0" destOrd="0" presId="urn:microsoft.com/office/officeart/2005/8/layout/radial5"/>
    <dgm:cxn modelId="{08934BF5-156A-4C04-9EE7-6CDE9D8CD890}" type="presParOf" srcId="{F73603C5-47B6-4FC6-A769-D1C0C60C3330}" destId="{72B15109-03C4-460B-BC48-D62D5CE89F80}" srcOrd="1" destOrd="0" presId="urn:microsoft.com/office/officeart/2005/8/layout/radial5"/>
    <dgm:cxn modelId="{73C6FEBA-8C20-475D-B0DF-A9A953B7AFB4}" type="presParOf" srcId="{72B15109-03C4-460B-BC48-D62D5CE89F80}" destId="{0A271304-A250-4297-A248-61EF79C1FC37}" srcOrd="0" destOrd="0" presId="urn:microsoft.com/office/officeart/2005/8/layout/radial5"/>
    <dgm:cxn modelId="{BAF829E4-76CA-495A-8AC3-96C074FEFC0C}" type="presParOf" srcId="{F73603C5-47B6-4FC6-A769-D1C0C60C3330}" destId="{5F5633F7-485F-45E1-922E-3C5E5FFFF45A}" srcOrd="2" destOrd="0" presId="urn:microsoft.com/office/officeart/2005/8/layout/radial5"/>
    <dgm:cxn modelId="{8D10FB5D-71B0-4C51-A0E8-172B3574C912}" type="presParOf" srcId="{F73603C5-47B6-4FC6-A769-D1C0C60C3330}" destId="{4623F06A-0F2F-46BE-8856-0019E116A60A}" srcOrd="3" destOrd="0" presId="urn:microsoft.com/office/officeart/2005/8/layout/radial5"/>
    <dgm:cxn modelId="{851FE0ED-70CF-40FE-834F-1D490E5EA160}" type="presParOf" srcId="{4623F06A-0F2F-46BE-8856-0019E116A60A}" destId="{9E094D4B-3702-4BC7-94DE-648F46A62297}" srcOrd="0" destOrd="0" presId="urn:microsoft.com/office/officeart/2005/8/layout/radial5"/>
    <dgm:cxn modelId="{25805001-6672-4E1F-AFC0-1C5788B9FE83}" type="presParOf" srcId="{F73603C5-47B6-4FC6-A769-D1C0C60C3330}" destId="{8D6641CD-61CC-4018-A5DB-0B804D7C0041}" srcOrd="4" destOrd="0" presId="urn:microsoft.com/office/officeart/2005/8/layout/radial5"/>
    <dgm:cxn modelId="{4E386968-0774-45C3-A4A2-848F11C11852}" type="presParOf" srcId="{F73603C5-47B6-4FC6-A769-D1C0C60C3330}" destId="{8A30E056-E469-4221-A36A-E36FE7A67F63}" srcOrd="5" destOrd="0" presId="urn:microsoft.com/office/officeart/2005/8/layout/radial5"/>
    <dgm:cxn modelId="{45BE4442-6C22-45FE-9321-EB340708D430}" type="presParOf" srcId="{8A30E056-E469-4221-A36A-E36FE7A67F63}" destId="{3CFECB6E-556E-4A21-A66E-822EBEEF3EB4}" srcOrd="0" destOrd="0" presId="urn:microsoft.com/office/officeart/2005/8/layout/radial5"/>
    <dgm:cxn modelId="{A7A55DEB-984F-429F-8CC7-E7AEA0FC0684}" type="presParOf" srcId="{F73603C5-47B6-4FC6-A769-D1C0C60C3330}" destId="{BD7FE5DE-253E-492F-8153-246697E9FC49}" srcOrd="6" destOrd="0" presId="urn:microsoft.com/office/officeart/2005/8/layout/radial5"/>
    <dgm:cxn modelId="{B80EB910-F92D-44FA-944B-F26F1E620EBC}" type="presParOf" srcId="{F73603C5-47B6-4FC6-A769-D1C0C60C3330}" destId="{DD3CF331-5E49-4458-995E-3B2186278165}" srcOrd="7" destOrd="0" presId="urn:microsoft.com/office/officeart/2005/8/layout/radial5"/>
    <dgm:cxn modelId="{97F51585-E454-4EB8-860D-20BC7625745E}" type="presParOf" srcId="{DD3CF331-5E49-4458-995E-3B2186278165}" destId="{17995D84-0533-4B28-B8CC-60139D6E18E2}" srcOrd="0" destOrd="0" presId="urn:microsoft.com/office/officeart/2005/8/layout/radial5"/>
    <dgm:cxn modelId="{52B47FDA-C337-47BA-9C52-5596B3117C14}" type="presParOf" srcId="{F73603C5-47B6-4FC6-A769-D1C0C60C3330}" destId="{E2CD7D80-1519-4D37-AEBC-314A3F3E675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8CFE5-1AF9-4FDD-9F40-0F24A5505CF3}">
      <dsp:nvSpPr>
        <dsp:cNvPr id="0" name=""/>
        <dsp:cNvSpPr/>
      </dsp:nvSpPr>
      <dsp:spPr>
        <a:xfrm>
          <a:off x="3465994" y="1498268"/>
          <a:ext cx="1067462" cy="10674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Başarı</a:t>
          </a:r>
          <a:endParaRPr lang="tr-TR" sz="2200" kern="1200" dirty="0"/>
        </a:p>
      </dsp:txBody>
      <dsp:txXfrm>
        <a:off x="3622320" y="1654594"/>
        <a:ext cx="754810" cy="754810"/>
      </dsp:txXfrm>
    </dsp:sp>
    <dsp:sp modelId="{72B15109-03C4-460B-BC48-D62D5CE89F80}">
      <dsp:nvSpPr>
        <dsp:cNvPr id="0" name=""/>
        <dsp:cNvSpPr/>
      </dsp:nvSpPr>
      <dsp:spPr>
        <a:xfrm rot="5400000">
          <a:off x="3850173" y="1035303"/>
          <a:ext cx="299102" cy="510616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3895039" y="1092561"/>
        <a:ext cx="209371" cy="306370"/>
      </dsp:txXfrm>
    </dsp:sp>
    <dsp:sp modelId="{5F5633F7-485F-45E1-922E-3C5E5FFFF45A}">
      <dsp:nvSpPr>
        <dsp:cNvPr id="0" name=""/>
        <dsp:cNvSpPr/>
      </dsp:nvSpPr>
      <dsp:spPr>
        <a:xfrm>
          <a:off x="3063619" y="2646"/>
          <a:ext cx="1872211" cy="10674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u="sng" kern="1200" dirty="0" smtClean="0"/>
            <a:t>Analiz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Bilgi toplama ve işleme</a:t>
          </a:r>
          <a:endParaRPr lang="tr-TR" sz="1400" kern="1200" dirty="0"/>
        </a:p>
      </dsp:txBody>
      <dsp:txXfrm>
        <a:off x="3337798" y="158972"/>
        <a:ext cx="1323853" cy="754810"/>
      </dsp:txXfrm>
    </dsp:sp>
    <dsp:sp modelId="{4623F06A-0F2F-46BE-8856-0019E116A60A}">
      <dsp:nvSpPr>
        <dsp:cNvPr id="0" name=""/>
        <dsp:cNvSpPr/>
      </dsp:nvSpPr>
      <dsp:spPr>
        <a:xfrm rot="10800000">
          <a:off x="4556486" y="1771266"/>
          <a:ext cx="268050" cy="532991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4636901" y="1877864"/>
        <a:ext cx="187635" cy="319795"/>
      </dsp:txXfrm>
    </dsp:sp>
    <dsp:sp modelId="{8D6641CD-61CC-4018-A5DB-0B804D7C0041}">
      <dsp:nvSpPr>
        <dsp:cNvPr id="0" name=""/>
        <dsp:cNvSpPr/>
      </dsp:nvSpPr>
      <dsp:spPr>
        <a:xfrm>
          <a:off x="4857260" y="1368155"/>
          <a:ext cx="1617269" cy="1355485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u="sng" kern="1200" dirty="0" smtClean="0"/>
            <a:t>İletişim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Pay sahiplerinin desteğini kazanma</a:t>
          </a:r>
          <a:endParaRPr lang="tr-TR" sz="1400" kern="1200" dirty="0"/>
        </a:p>
      </dsp:txBody>
      <dsp:txXfrm>
        <a:off x="5094104" y="1566661"/>
        <a:ext cx="1143581" cy="958473"/>
      </dsp:txXfrm>
    </dsp:sp>
    <dsp:sp modelId="{8A30E056-E469-4221-A36A-E36FE7A67F63}">
      <dsp:nvSpPr>
        <dsp:cNvPr id="0" name=""/>
        <dsp:cNvSpPr/>
      </dsp:nvSpPr>
      <dsp:spPr>
        <a:xfrm rot="16200000">
          <a:off x="3820784" y="2524638"/>
          <a:ext cx="357880" cy="497499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>
        <a:off x="3874466" y="2677820"/>
        <a:ext cx="250516" cy="298499"/>
      </dsp:txXfrm>
    </dsp:sp>
    <dsp:sp modelId="{BD7FE5DE-253E-492F-8153-246697E9FC49}">
      <dsp:nvSpPr>
        <dsp:cNvPr id="0" name=""/>
        <dsp:cNvSpPr/>
      </dsp:nvSpPr>
      <dsp:spPr>
        <a:xfrm>
          <a:off x="3102907" y="2993891"/>
          <a:ext cx="1793635" cy="10674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u="sng" kern="1200" dirty="0" smtClean="0"/>
            <a:t>Sentez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Orijinal bir strateji geliştirme</a:t>
          </a:r>
          <a:endParaRPr lang="tr-TR" sz="1400" kern="1200" dirty="0"/>
        </a:p>
      </dsp:txBody>
      <dsp:txXfrm>
        <a:off x="3365579" y="3150217"/>
        <a:ext cx="1268291" cy="754810"/>
      </dsp:txXfrm>
    </dsp:sp>
    <dsp:sp modelId="{DD3CF331-5E49-4458-995E-3B2186278165}">
      <dsp:nvSpPr>
        <dsp:cNvPr id="0" name=""/>
        <dsp:cNvSpPr/>
      </dsp:nvSpPr>
      <dsp:spPr>
        <a:xfrm>
          <a:off x="3168353" y="1800200"/>
          <a:ext cx="281516" cy="474609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/>
        </a:p>
      </dsp:txBody>
      <dsp:txXfrm rot="10800000">
        <a:off x="3168353" y="1895122"/>
        <a:ext cx="197061" cy="284765"/>
      </dsp:txXfrm>
    </dsp:sp>
    <dsp:sp modelId="{E2CD7D80-1519-4D37-AEBC-314A3F3E675C}">
      <dsp:nvSpPr>
        <dsp:cNvPr id="0" name=""/>
        <dsp:cNvSpPr/>
      </dsp:nvSpPr>
      <dsp:spPr>
        <a:xfrm>
          <a:off x="1368156" y="1440158"/>
          <a:ext cx="1774410" cy="1211495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u="sng" kern="1200" dirty="0" smtClean="0"/>
            <a:t>Faaliyet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Proje ve amaçların tanımlanması</a:t>
          </a:r>
          <a:endParaRPr lang="tr-TR" sz="1400" kern="1200" dirty="0"/>
        </a:p>
      </dsp:txBody>
      <dsp:txXfrm>
        <a:off x="1628012" y="1617577"/>
        <a:ext cx="1254698" cy="856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19.12.2020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7920880" cy="5832648"/>
          </a:xfrm>
        </p:spPr>
        <p:txBody>
          <a:bodyPr>
            <a:normAutofit fontScale="62500" lnSpcReduction="2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İŞ PLANI</a:t>
            </a:r>
          </a:p>
          <a:p>
            <a:pPr algn="l"/>
            <a:r>
              <a:rPr lang="tr-TR" dirty="0" smtClean="0">
                <a:solidFill>
                  <a:srgbClr val="FF0000"/>
                </a:solidFill>
              </a:rPr>
              <a:t>Plan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>
                <a:solidFill>
                  <a:schemeClr val="tx1"/>
                </a:solidFill>
              </a:rPr>
              <a:t>bugünden gelecekte nereye ulaşılmak </a:t>
            </a:r>
            <a:r>
              <a:rPr lang="tr-TR" dirty="0" smtClean="0">
                <a:solidFill>
                  <a:schemeClr val="tx1"/>
                </a:solidFill>
              </a:rPr>
              <a:t>istendiğinin kararlaştırılmasıdır</a:t>
            </a:r>
            <a:r>
              <a:rPr lang="tr-TR" dirty="0">
                <a:solidFill>
                  <a:schemeClr val="tx1"/>
                </a:solidFill>
              </a:rPr>
              <a:t>. Tanımdan da anlaşılacağı gibi plan bir </a:t>
            </a:r>
            <a:r>
              <a:rPr lang="tr-TR" dirty="0" smtClean="0">
                <a:solidFill>
                  <a:schemeClr val="tx1"/>
                </a:solidFill>
              </a:rPr>
              <a:t>kararlar toplamıdır</a:t>
            </a:r>
            <a:r>
              <a:rPr lang="tr-TR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Karar </a:t>
            </a:r>
            <a:r>
              <a:rPr lang="tr-TR" dirty="0">
                <a:solidFill>
                  <a:schemeClr val="tx1"/>
                </a:solidFill>
              </a:rPr>
              <a:t>vermek ile plan yapmak bir anlamda aynı şeydir. Aradaki tek fark</a:t>
            </a:r>
            <a:r>
              <a:rPr lang="tr-TR" dirty="0" smtClean="0">
                <a:solidFill>
                  <a:schemeClr val="tx1"/>
                </a:solidFill>
              </a:rPr>
              <a:t>, planların </a:t>
            </a:r>
            <a:r>
              <a:rPr lang="tr-TR" dirty="0">
                <a:solidFill>
                  <a:schemeClr val="tx1"/>
                </a:solidFill>
              </a:rPr>
              <a:t>birden fazla kararı içermesi, bir kararlar toplamı olmasıdır. </a:t>
            </a:r>
            <a:r>
              <a:rPr lang="tr-TR" dirty="0" smtClean="0">
                <a:solidFill>
                  <a:schemeClr val="tx1"/>
                </a:solidFill>
              </a:rPr>
              <a:t>Plan gelecek </a:t>
            </a:r>
            <a:r>
              <a:rPr lang="tr-TR" dirty="0">
                <a:solidFill>
                  <a:schemeClr val="tx1"/>
                </a:solidFill>
              </a:rPr>
              <a:t>ile ilgili bir olgudur. Her plan gelecekle ilgili belirlemeler </a:t>
            </a:r>
            <a:r>
              <a:rPr lang="tr-TR" dirty="0" smtClean="0">
                <a:solidFill>
                  <a:schemeClr val="tx1"/>
                </a:solidFill>
              </a:rPr>
              <a:t>ve düzenlemeler </a:t>
            </a:r>
            <a:r>
              <a:rPr lang="tr-TR" dirty="0">
                <a:solidFill>
                  <a:schemeClr val="tx1"/>
                </a:solidFill>
              </a:rPr>
              <a:t>yapar.</a:t>
            </a:r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rgbClr val="FF0000"/>
                </a:solidFill>
              </a:rPr>
              <a:t>Planlama: </a:t>
            </a:r>
            <a:r>
              <a:rPr lang="tr-TR" dirty="0" smtClean="0">
                <a:solidFill>
                  <a:schemeClr val="tx1"/>
                </a:solidFill>
              </a:rPr>
              <a:t>Amaçların ve bu amaçların başarılması için yapılması gereken faaliyetlerin belirlenmesi sürecine denir. Yönetsel işlevlerin ilki olan planlama son derece temel bir işlev olmakla birlikte genellikle üzerinde en az durulan </a:t>
            </a:r>
            <a:r>
              <a:rPr lang="tr-TR" dirty="0">
                <a:solidFill>
                  <a:schemeClr val="tx1"/>
                </a:solidFill>
              </a:rPr>
              <a:t>işlevdir. Plansız </a:t>
            </a:r>
            <a:r>
              <a:rPr lang="tr-TR" dirty="0" smtClean="0">
                <a:solidFill>
                  <a:schemeClr val="tx1"/>
                </a:solidFill>
              </a:rPr>
              <a:t>bir girişimin </a:t>
            </a:r>
            <a:r>
              <a:rPr lang="tr-TR" dirty="0">
                <a:solidFill>
                  <a:schemeClr val="tx1"/>
                </a:solidFill>
              </a:rPr>
              <a:t>başarı şansı yoktur. Çok bilinen “eğer nereye gitmek </a:t>
            </a:r>
            <a:r>
              <a:rPr lang="tr-TR" dirty="0" smtClean="0">
                <a:solidFill>
                  <a:schemeClr val="tx1"/>
                </a:solidFill>
              </a:rPr>
              <a:t>istediğinizi bilmiyorsanız </a:t>
            </a:r>
            <a:r>
              <a:rPr lang="tr-TR" dirty="0">
                <a:solidFill>
                  <a:schemeClr val="tx1"/>
                </a:solidFill>
              </a:rPr>
              <a:t>her yol sizin için makbuldür” sözü planlamanın </a:t>
            </a:r>
            <a:r>
              <a:rPr lang="tr-TR" dirty="0" smtClean="0">
                <a:solidFill>
                  <a:schemeClr val="tx1"/>
                </a:solidFill>
              </a:rPr>
              <a:t>yaşamdaki önemini </a:t>
            </a:r>
            <a:r>
              <a:rPr lang="tr-TR" dirty="0">
                <a:solidFill>
                  <a:schemeClr val="tx1"/>
                </a:solidFill>
              </a:rPr>
              <a:t>ifade eder.</a:t>
            </a:r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Planlamada açıklaması gereken bazı kritik faktörler vardır;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1-Gerçekleştirilebilir amaçlar; Bu amaçlar , </a:t>
            </a:r>
            <a:r>
              <a:rPr lang="tr-TR" dirty="0" smtClean="0">
                <a:solidFill>
                  <a:schemeClr val="tx1"/>
                </a:solidFill>
              </a:rPr>
              <a:t>özellikli </a:t>
            </a:r>
            <a:r>
              <a:rPr lang="tr-TR" dirty="0" smtClean="0">
                <a:solidFill>
                  <a:schemeClr val="tx1"/>
                </a:solidFill>
              </a:rPr>
              <a:t>ve gerçekleştirilebilir olmalıdır.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2-Bağlılık; Yatırımı tüm ilgili taraflar desteklemelidir.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3-Kilometre taşları; İşlerin gidişatını değerlendirmek için bazı amaçlar konulmalıdır.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4-Esneklik; Ortaya çıkacak engeller tahmin edilmeli ve alternatif stratejiler formüle edilmelidir.</a:t>
            </a:r>
            <a:endParaRPr lang="tr-TR" dirty="0" smtClean="0">
              <a:solidFill>
                <a:srgbClr val="C00000"/>
              </a:solidFill>
            </a:endParaRPr>
          </a:p>
          <a:p>
            <a:pPr algn="l"/>
            <a:endParaRPr lang="tr-TR" dirty="0" smtClean="0">
              <a:solidFill>
                <a:srgbClr val="C00000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İş </a:t>
            </a:r>
            <a:r>
              <a:rPr lang="tr-TR" dirty="0">
                <a:solidFill>
                  <a:srgbClr val="C00000"/>
                </a:solidFill>
              </a:rPr>
              <a:t>planı</a:t>
            </a:r>
            <a:r>
              <a:rPr lang="tr-TR" dirty="0"/>
              <a:t>, </a:t>
            </a:r>
            <a:r>
              <a:rPr lang="tr-TR" dirty="0" smtClean="0"/>
              <a:t>Kurulacak işletmenin </a:t>
            </a:r>
            <a:r>
              <a:rPr lang="tr-TR" dirty="0"/>
              <a:t>çalışma felsefesi, gelecek beklenti ve planları, kârlılığı nasıl sağlayacağı, başlangıç aşamasında ne miktarda finansal desteğe gereksinim olduğu ve genel işleyişi kısacası tüm özelliklerini içeren geniş kapsamlı bir planlama dosyasıdır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İş planı</a:t>
            </a:r>
            <a:r>
              <a:rPr lang="tr-TR" dirty="0" smtClean="0"/>
              <a:t>; Girişimcinin yaptığı araştırmaları , alacağı kararları içeren ve hedeflerini kapsayan , işini kurarken ve kurduktan sonra işini geliştirme aşamasında kullanacağı yazılı bir metindir.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İş Planı Maliyeti</a:t>
            </a:r>
          </a:p>
          <a:p>
            <a:pPr marL="0" indent="0">
              <a:buNone/>
            </a:pPr>
            <a:r>
              <a:rPr lang="tr-TR" dirty="0" smtClean="0"/>
              <a:t>*Zaman</a:t>
            </a:r>
          </a:p>
          <a:p>
            <a:pPr marL="0" indent="0">
              <a:buNone/>
            </a:pPr>
            <a:r>
              <a:rPr lang="tr-TR" dirty="0" smtClean="0"/>
              <a:t>*Enerji</a:t>
            </a:r>
          </a:p>
          <a:p>
            <a:pPr marL="0" indent="0">
              <a:buNone/>
            </a:pPr>
            <a:r>
              <a:rPr lang="tr-TR" dirty="0" smtClean="0"/>
              <a:t>*Para</a:t>
            </a:r>
          </a:p>
          <a:p>
            <a:pPr marL="0" indent="0">
              <a:buNone/>
            </a:pPr>
            <a:r>
              <a:rPr lang="tr-TR" dirty="0" smtClean="0"/>
              <a:t>*Psikolojik baskı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1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 smtClean="0">
                <a:solidFill>
                  <a:srgbClr val="C00000"/>
                </a:solidFill>
              </a:rPr>
              <a:t>İş Planı Rolü</a:t>
            </a:r>
          </a:p>
          <a:p>
            <a:pPr marL="0" indent="0">
              <a:buNone/>
            </a:pPr>
            <a:r>
              <a:rPr lang="tr-TR" sz="2000" dirty="0" smtClean="0"/>
              <a:t>1-İş planı bir analiz aracıdır.</a:t>
            </a:r>
          </a:p>
          <a:p>
            <a:pPr marL="0" indent="0">
              <a:buNone/>
            </a:pPr>
            <a:r>
              <a:rPr lang="tr-TR" sz="2000" dirty="0" smtClean="0"/>
              <a:t>2-İş planı bir sentez aracıdır.</a:t>
            </a:r>
          </a:p>
          <a:p>
            <a:pPr marL="0" indent="0">
              <a:buNone/>
            </a:pPr>
            <a:r>
              <a:rPr lang="tr-TR" sz="2000" dirty="0" smtClean="0"/>
              <a:t>3-İş planı bir iletişim aracıdır.</a:t>
            </a:r>
          </a:p>
          <a:p>
            <a:pPr marL="0" indent="0">
              <a:buNone/>
            </a:pPr>
            <a:r>
              <a:rPr lang="tr-TR" sz="2000" dirty="0" smtClean="0"/>
              <a:t>4-İş planı faaliyete çağrıdır.</a:t>
            </a:r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978117060"/>
              </p:ext>
            </p:extLst>
          </p:nvPr>
        </p:nvGraphicFramePr>
        <p:xfrm>
          <a:off x="611560" y="2276872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8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Vizyon (Görünüm, ileri görüş) </a:t>
            </a:r>
            <a:r>
              <a:rPr lang="tr-TR" sz="2400" dirty="0" smtClean="0"/>
              <a:t>, </a:t>
            </a:r>
            <a:r>
              <a:rPr lang="tr-TR" sz="2400" dirty="0"/>
              <a:t>bahsedilen kurumun/firmanın/topluluğun gelecekteki hedefleri hakkında bilgi verir. “Amacımız nedir, nerelere gelmek istiyoruz?” gibi soruları yanıtlar.</a:t>
            </a:r>
          </a:p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Misyon (Görev) </a:t>
            </a:r>
            <a:r>
              <a:rPr lang="tr-TR" sz="2400" dirty="0" smtClean="0"/>
              <a:t> </a:t>
            </a:r>
            <a:r>
              <a:rPr lang="tr-TR" sz="2400" dirty="0"/>
              <a:t>ise, bahsedilen </a:t>
            </a:r>
            <a:r>
              <a:rPr lang="tr-TR" sz="2400" dirty="0" smtClean="0"/>
              <a:t>kurumun/firmanın/topluluğun </a:t>
            </a:r>
            <a:r>
              <a:rPr lang="tr-TR" sz="2400" dirty="0"/>
              <a:t>kurulma amacı hakkında bilgi verir. “Neden bu şirketi kurduk? Kimlere hizmet ediyoruz? Faaliyetlerimiz nelerdir?” gibi soruları cevaplar.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/>
              <a:t>Vizyon ve misyon, özellikle kurumsal kimliğin oluşturulması konusunda önemli yer tutar. Bu yüzden, bu iki terimin tanımının doğru yapılması oldukça önemlidir.</a:t>
            </a: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İş Planının Faydaları</a:t>
            </a:r>
          </a:p>
          <a:p>
            <a:pPr marL="0" indent="0">
              <a:buNone/>
            </a:pPr>
            <a:r>
              <a:rPr lang="tr-TR" dirty="0" smtClean="0"/>
              <a:t>1-Zaman, çaba, araştırma ve disiplin gibi unsurların bir araya getirilmesi zorunluluğu, girişimcinin yatırımın önemli unsurlarını anlamasına ve tarafsız bir biçimde değerlendirmesine yol açar.</a:t>
            </a:r>
          </a:p>
          <a:p>
            <a:pPr marL="0" indent="0">
              <a:buNone/>
            </a:pPr>
            <a:r>
              <a:rPr lang="tr-TR" dirty="0" smtClean="0"/>
              <a:t>2-Rakiplere, ekonomik ve finansal koşullara ilişkin yapılan analizler, girişimcinin yatırımın başarısı ile ilgili olan görüşlerini sorgulamasına yol açar.</a:t>
            </a:r>
          </a:p>
          <a:p>
            <a:pPr marL="0" indent="0">
              <a:buNone/>
            </a:pPr>
            <a:r>
              <a:rPr lang="tr-TR" dirty="0" smtClean="0"/>
              <a:t>3-Yatırıma ilişkin tüm unsurlar planda yer almak zorunda olduğundan girişimci stratejiler geliştirmek durumunda olur.</a:t>
            </a:r>
          </a:p>
          <a:p>
            <a:pPr marL="0" indent="0">
              <a:buNone/>
            </a:pPr>
            <a:r>
              <a:rPr lang="tr-TR" dirty="0" smtClean="0"/>
              <a:t>4-İş planında amaç ve hedeflerin sayısal anlamda ortaya konulması öngörülerin gerçekleşen sonuçlar ile karşılaştırılmasına olanak tanır.</a:t>
            </a:r>
          </a:p>
          <a:p>
            <a:pPr marL="0" indent="0">
              <a:buNone/>
            </a:pPr>
            <a:r>
              <a:rPr lang="tr-TR" dirty="0" smtClean="0"/>
              <a:t>5-Bitirilmiş iş planı, kredi veren kurum ve kuruluşlarla iletişim kurmaya olanak sağlar.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İş Planının Başarısızlık Nedenleri</a:t>
            </a:r>
          </a:p>
          <a:p>
            <a:pPr marL="0" indent="0">
              <a:buNone/>
            </a:pPr>
            <a:r>
              <a:rPr lang="tr-TR" dirty="0" smtClean="0"/>
              <a:t>1-Girişimcinin tespit ettiği bazı amaçların gerçekleştirilebilir olmaması,</a:t>
            </a:r>
          </a:p>
          <a:p>
            <a:pPr marL="0" indent="0">
              <a:buNone/>
            </a:pPr>
            <a:r>
              <a:rPr lang="tr-TR" dirty="0" smtClean="0"/>
              <a:t>2-Girişimcilerin tespit ettikleri amaçların ölçülebilir olmaması,</a:t>
            </a:r>
          </a:p>
          <a:p>
            <a:pPr marL="0" indent="0">
              <a:buNone/>
            </a:pPr>
            <a:r>
              <a:rPr lang="tr-TR" dirty="0" smtClean="0"/>
              <a:t>3-Girişimcinin planladığı yatırıma yeterince bağlı olmaması,</a:t>
            </a:r>
          </a:p>
          <a:p>
            <a:pPr marL="0" indent="0">
              <a:buNone/>
            </a:pPr>
            <a:r>
              <a:rPr lang="tr-TR" dirty="0" smtClean="0"/>
              <a:t>4-Girişimcinin deneyim eksikliği,</a:t>
            </a:r>
          </a:p>
          <a:p>
            <a:pPr marL="0" indent="0">
              <a:buNone/>
            </a:pPr>
            <a:r>
              <a:rPr lang="tr-TR" dirty="0" smtClean="0"/>
              <a:t>5-Girişimcinin avantajları, fırsatları yanında potansiyel zayıf yanlarını ve tehditleri </a:t>
            </a:r>
            <a:r>
              <a:rPr lang="tr-TR" dirty="0" smtClean="0"/>
              <a:t>belirlemedeki </a:t>
            </a:r>
            <a:r>
              <a:rPr lang="tr-TR" dirty="0" smtClean="0"/>
              <a:t>başarısızlığı,</a:t>
            </a:r>
          </a:p>
          <a:p>
            <a:pPr marL="0" indent="0">
              <a:buNone/>
            </a:pPr>
            <a:r>
              <a:rPr lang="tr-TR" dirty="0" smtClean="0"/>
              <a:t>6-Üretilmesi gereken mal ve hizmet için yeterli talep ve ihtiyacın olmaması.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1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HEDEFLER;</a:t>
            </a:r>
          </a:p>
          <a:p>
            <a:pPr marL="0" indent="0">
              <a:buNone/>
            </a:pPr>
            <a:r>
              <a:rPr lang="tr-TR" dirty="0" smtClean="0"/>
              <a:t>1-Belirli,</a:t>
            </a:r>
          </a:p>
          <a:p>
            <a:pPr marL="0" indent="0">
              <a:buNone/>
            </a:pPr>
            <a:r>
              <a:rPr lang="tr-TR" dirty="0" smtClean="0"/>
              <a:t>2-Ölçülebilir,</a:t>
            </a:r>
          </a:p>
          <a:p>
            <a:pPr marL="0" indent="0">
              <a:buNone/>
            </a:pPr>
            <a:r>
              <a:rPr lang="tr-TR" dirty="0" smtClean="0"/>
              <a:t>3-Ulaşılabilir,</a:t>
            </a:r>
          </a:p>
          <a:p>
            <a:pPr marL="0" indent="0">
              <a:buNone/>
            </a:pPr>
            <a:r>
              <a:rPr lang="tr-TR" dirty="0" smtClean="0"/>
              <a:t>4-Gerçekçi,</a:t>
            </a:r>
          </a:p>
          <a:p>
            <a:pPr marL="0" indent="0">
              <a:buNone/>
            </a:pPr>
            <a:r>
              <a:rPr lang="tr-TR" dirty="0" smtClean="0"/>
              <a:t>5-Zamana bağlı olmalıdır.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5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555162"/>
              </p:ext>
            </p:extLst>
          </p:nvPr>
        </p:nvGraphicFramePr>
        <p:xfrm>
          <a:off x="467544" y="729035"/>
          <a:ext cx="8208912" cy="56502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2218"/>
                <a:gridCol w="3131138"/>
                <a:gridCol w="3765556"/>
              </a:tblGrid>
              <a:tr h="313319">
                <a:tc gridSpan="3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C00000"/>
                          </a:solidFill>
                        </a:rPr>
                        <a:t>İŞ</a:t>
                      </a:r>
                      <a:r>
                        <a:rPr lang="tr-TR" sz="1600" baseline="0" dirty="0" smtClean="0">
                          <a:solidFill>
                            <a:srgbClr val="C00000"/>
                          </a:solidFill>
                        </a:rPr>
                        <a:t> PLANI UNSURLARI</a:t>
                      </a:r>
                      <a:endParaRPr lang="tr-TR" sz="16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541187">
                <a:tc rowSpan="2">
                  <a:txBody>
                    <a:bodyPr/>
                    <a:lstStyle/>
                    <a:p>
                      <a:r>
                        <a:rPr lang="tr-TR" sz="1600" dirty="0" smtClean="0"/>
                        <a:t>I.BÖLÜM</a:t>
                      </a:r>
                      <a:endParaRPr lang="tr-TR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tr-TR" sz="1600" dirty="0" smtClean="0"/>
                        <a:t>ÖZET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KOSGEB GİRİŞİMCİLİK DESTEK PROGRAMI </a:t>
                      </a:r>
                    </a:p>
                    <a:p>
                      <a:r>
                        <a:rPr lang="tr-TR" sz="1600" dirty="0" smtClean="0"/>
                        <a:t>YENİ GİRİŞİMCİ DESTEĞİ GİRİŞİMCİ İŞ PLANI </a:t>
                      </a:r>
                      <a:endParaRPr lang="tr-TR" sz="1600" dirty="0"/>
                    </a:p>
                  </a:txBody>
                  <a:tcPr/>
                </a:tc>
              </a:tr>
              <a:tr h="31331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GENEL BİLGİLER</a:t>
                      </a:r>
                      <a:endParaRPr lang="tr-TR" sz="1600" dirty="0"/>
                    </a:p>
                  </a:txBody>
                  <a:tcPr/>
                </a:tc>
              </a:tr>
              <a:tr h="54118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II.BÖLÜM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İŞ TANIMLAMA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GİRİŞİMCİYE/ORTAKLARINA  VE İŞLETMEYE İLİŞKİN BİLGİLER</a:t>
                      </a:r>
                      <a:endParaRPr lang="tr-TR" sz="1600" dirty="0"/>
                    </a:p>
                  </a:txBody>
                  <a:tcPr/>
                </a:tc>
              </a:tr>
              <a:tr h="466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III.BÖLÜM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PAZARLAMA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PAZAR BİLGİLERİ VE PAZARLAMA PLANI</a:t>
                      </a:r>
                      <a:endParaRPr lang="tr-TR" sz="1600" dirty="0"/>
                    </a:p>
                  </a:txBody>
                  <a:tcPr/>
                </a:tc>
              </a:tr>
              <a:tr h="541187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IV.BÖLÜM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ARAŞTIRMA, DİZAYN VE GELİŞTİRME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ÜRETİM/HİZMET PLANI</a:t>
                      </a:r>
                      <a:endParaRPr lang="tr-TR" sz="1600" dirty="0"/>
                    </a:p>
                  </a:txBody>
                  <a:tcPr/>
                </a:tc>
              </a:tr>
              <a:tr h="313319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V.BÖLÜM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ÜRETİM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YÖNETİM PLANI</a:t>
                      </a:r>
                      <a:endParaRPr lang="tr-TR" sz="1600" dirty="0"/>
                    </a:p>
                  </a:txBody>
                  <a:tcPr/>
                </a:tc>
              </a:tr>
              <a:tr h="466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VI.BÖLÜM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YÖNETİM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FİNANSAL PLAN</a:t>
                      </a:r>
                    </a:p>
                    <a:p>
                      <a:r>
                        <a:rPr lang="tr-TR" sz="1600" smtClean="0"/>
                        <a:t>Kaynak:www.kosgeb.gov.tr</a:t>
                      </a:r>
                      <a:endParaRPr lang="tr-TR" sz="1600" dirty="0"/>
                    </a:p>
                  </a:txBody>
                  <a:tcPr/>
                </a:tc>
              </a:tr>
              <a:tr h="466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VII.BÖLÜM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KRİTİK RİSK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</a:tr>
              <a:tr h="466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VIII.BÖLÜM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FİNANSAL 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</a:tr>
              <a:tr h="466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IX.BÖLÜM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KİLOMETRE TAŞLARI BÖLÜMÜ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</a:tr>
              <a:tr h="461249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X.BÖLÜM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EKLER VE/VEYA</a:t>
                      </a:r>
                      <a:r>
                        <a:rPr lang="tr-TR" sz="1600" baseline="0" dirty="0" smtClean="0"/>
                        <a:t> BİBLİYOGRAFYA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6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848872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7"/>
            <a:ext cx="813690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9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8136904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5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84887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547664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Kaynak:https</a:t>
            </a:r>
            <a:r>
              <a:rPr lang="tr-TR" dirty="0"/>
              <a:t>://</a:t>
            </a:r>
            <a:r>
              <a:rPr lang="tr-TR" dirty="0" smtClean="0"/>
              <a:t>www.kosgeb.gov.tr</a:t>
            </a:r>
            <a:endParaRPr lang="tr-TR" dirty="0"/>
          </a:p>
        </p:txBody>
      </p:sp>
      <p:pic>
        <p:nvPicPr>
          <p:cNvPr id="5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4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620</Words>
  <Application>Microsoft Office PowerPoint</Application>
  <PresentationFormat>Ekran Gösterisi (4:3)</PresentationFormat>
  <Paragraphs>85</Paragraphs>
  <Slides>11</Slides>
  <Notes>0</Notes>
  <HiddenSlides>0</HiddenSlides>
  <MMClips>11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19</cp:revision>
  <dcterms:created xsi:type="dcterms:W3CDTF">2020-12-15T18:02:17Z</dcterms:created>
  <dcterms:modified xsi:type="dcterms:W3CDTF">2020-12-19T19:51:34Z</dcterms:modified>
</cp:coreProperties>
</file>